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0" r:id="rId4"/>
    <p:sldId id="271" r:id="rId5"/>
    <p:sldId id="272" r:id="rId6"/>
    <p:sldId id="273" r:id="rId7"/>
    <p:sldId id="283" r:id="rId8"/>
    <p:sldId id="260" r:id="rId9"/>
    <p:sldId id="278" r:id="rId10"/>
    <p:sldId id="274" r:id="rId11"/>
    <p:sldId id="275" r:id="rId12"/>
    <p:sldId id="276" r:id="rId13"/>
    <p:sldId id="277" r:id="rId14"/>
    <p:sldId id="284" r:id="rId15"/>
    <p:sldId id="279" r:id="rId16"/>
    <p:sldId id="266" r:id="rId17"/>
    <p:sldId id="267" r:id="rId18"/>
    <p:sldId id="281" r:id="rId19"/>
    <p:sldId id="280" r:id="rId20"/>
  </p:sldIdLst>
  <p:sldSz cx="9144000" cy="5143500" type="screen16x9"/>
  <p:notesSz cx="6858000" cy="9144000"/>
  <p:embeddedFontLs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Raleway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jQ7jJeb8fLG7qcch1dhvFFXsrr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F060"/>
    <a:srgbClr val="F16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31D1FC-1D22-44BD-A1A3-370863EC00EF}">
  <a:tblStyle styleId="{F531D1FC-1D22-44BD-A1A3-370863EC00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4da8c4e57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ge4da8c4e57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508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4da8c4e57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ge4da8c4e57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17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4da8c4e57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ge4da8c4e57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807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4da8c4e57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ge4da8c4e57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313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170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67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4e75154c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e4e75154c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357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4e75154c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e4e75154c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170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127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66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004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592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476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4da8c4e57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ge4da8c4e57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4da8c4e57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ge4da8c4e57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336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19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19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2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59;p2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28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29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64;p29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29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29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3 - Titles Only No Footer">
  <p:cSld name="Content Option 3 - Titles Only No Foot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1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2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22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23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28;p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29;p2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2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2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2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36;p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2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p25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2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26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Google Shape;52;p2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53;p27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27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" name="Google Shape;55;p2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-images.githubusercontent.com/67196406/153089729-7f83ef58-c22b-4548-af36-1b7acba84d62.mp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-images.githubusercontent.com/67196406/153088715-54f85d93-9f23-4e7a-9fa9-737a97465595.mp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-images.githubusercontent.com/67196406/153088945-59158930-7ec8-4c7c-9241-3bdbbcf5c414.mp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2849917_Hormone-Inspired_Self-Organization_and_Distributed_Control_of_Robotic_Swarms_Special_Issue_on_Analysis_and_Experiments_in_Distributed_Multi-Robot_Systems_Guest_Editors_Nikolaos_P_Papanikolopoulos_and_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-candeloro/Digital-Hormone-Model-Robotic-Swar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"/>
          <p:cNvSpPr txBox="1">
            <a:spLocks noGrp="1"/>
          </p:cNvSpPr>
          <p:nvPr>
            <p:ph type="ctrTitle"/>
          </p:nvPr>
        </p:nvSpPr>
        <p:spPr>
          <a:xfrm>
            <a:off x="2371725" y="539850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3902"/>
              <a:buNone/>
            </a:pPr>
            <a:r>
              <a:rPr lang="it" sz="4200" dirty="0"/>
              <a:t>Digital Hormone Model for Robotic Swarms </a:t>
            </a:r>
            <a:r>
              <a:rPr lang="it-IT" sz="4200" dirty="0"/>
              <a:t>🤖</a:t>
            </a:r>
            <a:endParaRPr sz="4200" dirty="0"/>
          </a:p>
        </p:txBody>
      </p:sp>
      <p:sp>
        <p:nvSpPr>
          <p:cNvPr id="74" name="Google Shape;74;p1"/>
          <p:cNvSpPr txBox="1">
            <a:spLocks noGrp="1"/>
          </p:cNvSpPr>
          <p:nvPr>
            <p:ph type="subTitle" idx="1"/>
          </p:nvPr>
        </p:nvSpPr>
        <p:spPr>
          <a:xfrm>
            <a:off x="2371725" y="2500450"/>
            <a:ext cx="6331500" cy="23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" sz="2400" b="1" dirty="0"/>
              <a:t>Distributed Artificial Intelligence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it" sz="2400" dirty="0"/>
            </a:br>
            <a:r>
              <a:rPr lang="it" sz="2400" dirty="0"/>
              <a:t>UNIMORE - 2021/2022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it"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" sz="2000" dirty="0"/>
              <a:t>Candeloro Ettore</a:t>
            </a: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4da8c4e57_1_10"/>
          <p:cNvSpPr txBox="1">
            <a:spLocks noGrp="1"/>
          </p:cNvSpPr>
          <p:nvPr>
            <p:ph type="title"/>
          </p:nvPr>
        </p:nvSpPr>
        <p:spPr>
          <a:xfrm>
            <a:off x="311699" y="-1774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it" dirty="0">
                <a:solidFill>
                  <a:schemeClr val="lt1"/>
                </a:solidFill>
                <a:highlight>
                  <a:schemeClr val="accent3"/>
                </a:highlight>
              </a:rPr>
              <a:t>Example</a:t>
            </a:r>
            <a:endParaRPr dirty="0">
              <a:solidFill>
                <a:schemeClr val="lt1"/>
              </a:solidFill>
              <a:highlight>
                <a:schemeClr val="accent3"/>
              </a:highlight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761DB12-535D-4C7C-8018-EDC25E1A2B4C}"/>
              </a:ext>
            </a:extLst>
          </p:cNvPr>
          <p:cNvSpPr txBox="1"/>
          <p:nvPr/>
        </p:nvSpPr>
        <p:spPr>
          <a:xfrm>
            <a:off x="2948798" y="2110085"/>
            <a:ext cx="324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Link for video example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351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4da8c4e57_1_10"/>
          <p:cNvSpPr txBox="1">
            <a:spLocks noGrp="1"/>
          </p:cNvSpPr>
          <p:nvPr>
            <p:ph type="title"/>
          </p:nvPr>
        </p:nvSpPr>
        <p:spPr>
          <a:xfrm>
            <a:off x="311700" y="118342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it" dirty="0">
                <a:solidFill>
                  <a:schemeClr val="lt1"/>
                </a:solidFill>
                <a:highlight>
                  <a:schemeClr val="accent3"/>
                </a:highlight>
              </a:rPr>
              <a:t>Simulation Parameters</a:t>
            </a:r>
            <a:endParaRPr dirty="0">
              <a:solidFill>
                <a:schemeClr val="lt1"/>
              </a:solidFill>
              <a:highlight>
                <a:schemeClr val="accent3"/>
              </a:highlight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A2F14A3-CB96-4D8E-9CA4-04BB6306C49D}"/>
              </a:ext>
            </a:extLst>
          </p:cNvPr>
          <p:cNvSpPr txBox="1"/>
          <p:nvPr/>
        </p:nvSpPr>
        <p:spPr>
          <a:xfrm>
            <a:off x="311700" y="758850"/>
            <a:ext cx="516125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dirty="0" err="1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num_turtles</a:t>
            </a:r>
            <a:b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dirty="0" err="1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rate_of_dissipation</a:t>
            </a:r>
            <a:r>
              <a:rPr lang="en-US" sz="16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rate of evaporation for hormones</a:t>
            </a:r>
            <a:b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dirty="0" err="1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hormone_radius</a:t>
            </a:r>
            <a:r>
              <a:rPr lang="en-US" sz="16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hormone max radius</a:t>
            </a:r>
            <a:b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dirty="0" err="1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activator_const</a:t>
            </a:r>
            <a:r>
              <a:rPr lang="en-US" sz="16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amplitude const. for activator</a:t>
            </a:r>
            <a:b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dirty="0" err="1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inhibitor_const</a:t>
            </a:r>
            <a:r>
              <a:rPr lang="en-US" sz="16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amplitude const. for inhibitor</a:t>
            </a:r>
            <a:b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dirty="0" err="1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activator_sigma</a:t>
            </a:r>
            <a:r>
              <a:rPr lang="en-US" sz="16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std deviation const. for activator</a:t>
            </a:r>
            <a:b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dirty="0" err="1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inhibitor_sigma</a:t>
            </a:r>
            <a:r>
              <a:rPr lang="en-US" sz="16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std deviation const. for inhibitor</a:t>
            </a:r>
            <a:b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dirty="0" err="1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explosion_radius</a:t>
            </a:r>
            <a:r>
              <a:rPr lang="en-US" sz="16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max. radius possible for explosions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8025463-344B-4BD1-B0D1-19EBD2659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559" y="1358884"/>
            <a:ext cx="3327741" cy="258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85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4da8c4e57_1_10"/>
          <p:cNvSpPr txBox="1">
            <a:spLocks noGrp="1"/>
          </p:cNvSpPr>
          <p:nvPr>
            <p:ph type="title"/>
          </p:nvPr>
        </p:nvSpPr>
        <p:spPr>
          <a:xfrm>
            <a:off x="311699" y="-1774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it" dirty="0">
                <a:solidFill>
                  <a:schemeClr val="lt1"/>
                </a:solidFill>
                <a:highlight>
                  <a:schemeClr val="accent3"/>
                </a:highlight>
              </a:rPr>
              <a:t>Changing the simulation parameters</a:t>
            </a:r>
            <a:endParaRPr dirty="0">
              <a:solidFill>
                <a:schemeClr val="lt1"/>
              </a:solidFill>
              <a:highlight>
                <a:schemeClr val="accent3"/>
              </a:highlight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06F4C74-10E0-4AD9-A6C2-27D7CC11047F}"/>
              </a:ext>
            </a:extLst>
          </p:cNvPr>
          <p:cNvSpPr txBox="1"/>
          <p:nvPr/>
        </p:nvSpPr>
        <p:spPr>
          <a:xfrm>
            <a:off x="2285999" y="234091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Link for video example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388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4da8c4e57_1_10"/>
          <p:cNvSpPr txBox="1">
            <a:spLocks noGrp="1"/>
          </p:cNvSpPr>
          <p:nvPr>
            <p:ph type="title"/>
          </p:nvPr>
        </p:nvSpPr>
        <p:spPr>
          <a:xfrm>
            <a:off x="311699" y="-1774"/>
            <a:ext cx="8520600" cy="1030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it" dirty="0">
                <a:solidFill>
                  <a:schemeClr val="lt1"/>
                </a:solidFill>
                <a:highlight>
                  <a:schemeClr val="accent3"/>
                </a:highlight>
              </a:rPr>
              <a:t>Demostrating Self Organization and Adaptivity… </a:t>
            </a:r>
            <a:br>
              <a:rPr lang="it" dirty="0">
                <a:solidFill>
                  <a:schemeClr val="lt1"/>
                </a:solidFill>
                <a:highlight>
                  <a:schemeClr val="accent3"/>
                </a:highlight>
              </a:rPr>
            </a:br>
            <a:r>
              <a:rPr lang="it" dirty="0">
                <a:solidFill>
                  <a:schemeClr val="lt1"/>
                </a:solidFill>
                <a:highlight>
                  <a:schemeClr val="accent3"/>
                </a:highlight>
              </a:rPr>
              <a:t>with explosions!</a:t>
            </a:r>
            <a:r>
              <a:rPr lang="it-IT" dirty="0">
                <a:solidFill>
                  <a:schemeClr val="lt1"/>
                </a:solidFill>
                <a:highlight>
                  <a:schemeClr val="accent3"/>
                </a:highlight>
              </a:rPr>
              <a:t>💣</a:t>
            </a:r>
            <a:endParaRPr dirty="0">
              <a:solidFill>
                <a:schemeClr val="lt1"/>
              </a:solidFill>
              <a:highlight>
                <a:schemeClr val="accent3"/>
              </a:highlight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4F99726-6689-45EC-9DB2-5FAD4D009130}"/>
              </a:ext>
            </a:extLst>
          </p:cNvPr>
          <p:cNvSpPr txBox="1"/>
          <p:nvPr/>
        </p:nvSpPr>
        <p:spPr>
          <a:xfrm>
            <a:off x="392381" y="1215450"/>
            <a:ext cx="4098938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Simulating random </a:t>
            </a:r>
            <a:r>
              <a:rPr lang="en-US" sz="1900" b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explosions</a:t>
            </a:r>
            <a:r>
              <a:rPr lang="en-US" sz="19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that will kill the agents in a given radius (from a random patch in the environment) </a:t>
            </a:r>
            <a:r>
              <a:rPr lang="en-US" sz="19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shows interesting results in regards of the </a:t>
            </a:r>
            <a:r>
              <a:rPr lang="en-US" sz="19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self-organization </a:t>
            </a:r>
            <a:r>
              <a:rPr lang="en-US" sz="1900" b="1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</a:t>
            </a:r>
            <a:r>
              <a:rPr lang="en-US" sz="19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adaptive capabilities</a:t>
            </a:r>
            <a:r>
              <a:rPr lang="en-US" sz="19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 the swarm. </a:t>
            </a:r>
          </a:p>
          <a:p>
            <a:endParaRPr lang="en-US" sz="19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9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an explosions occurs, agents re-organize to fill the new non-occupied spaces</a:t>
            </a:r>
            <a:r>
              <a:rPr lang="en-US" sz="1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even if the number of turtles is lower than before the damage.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8CA1849-93F7-48E9-84C8-58EF09083B35}"/>
              </a:ext>
            </a:extLst>
          </p:cNvPr>
          <p:cNvSpPr txBox="1"/>
          <p:nvPr/>
        </p:nvSpPr>
        <p:spPr>
          <a:xfrm>
            <a:off x="4260299" y="242832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Link for explosion example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209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"/>
          <p:cNvSpPr txBox="1">
            <a:spLocks noGrp="1"/>
          </p:cNvSpPr>
          <p:nvPr>
            <p:ph type="title"/>
          </p:nvPr>
        </p:nvSpPr>
        <p:spPr>
          <a:xfrm>
            <a:off x="423600" y="1609383"/>
            <a:ext cx="8296800" cy="1924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t" dirty="0"/>
              <a:t>Other Possible Uses</a:t>
            </a:r>
            <a:r>
              <a:rPr lang="it-IT" dirty="0"/>
              <a:t>🔧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3086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title" idx="4294967295"/>
          </p:nvPr>
        </p:nvSpPr>
        <p:spPr>
          <a:xfrm>
            <a:off x="287750" y="318700"/>
            <a:ext cx="55185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it" dirty="0">
                <a:solidFill>
                  <a:schemeClr val="lt1"/>
                </a:solidFill>
                <a:highlight>
                  <a:schemeClr val="accent3"/>
                </a:highlight>
              </a:rPr>
              <a:t>More possible uses</a:t>
            </a:r>
            <a:endParaRPr dirty="0">
              <a:solidFill>
                <a:schemeClr val="lt1"/>
              </a:solidFill>
              <a:highlight>
                <a:schemeClr val="accent3"/>
              </a:highlight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FF8D4FA-1CD5-4234-8F84-64A0F6377540}"/>
              </a:ext>
            </a:extLst>
          </p:cNvPr>
          <p:cNvSpPr txBox="1"/>
          <p:nvPr/>
        </p:nvSpPr>
        <p:spPr>
          <a:xfrm>
            <a:off x="287747" y="1258499"/>
            <a:ext cx="33564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Spread and monitor in buildings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br>
              <a:rPr lang="it-IT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it-IT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it-IT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Searching and seizing targets</a:t>
            </a:r>
          </a:p>
          <a:p>
            <a:endPara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BF0B66-2A09-4DA9-908A-3CD633FCF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878" y="2929515"/>
            <a:ext cx="5033712" cy="13322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E4003F7-F4FB-4D48-8CC2-A8F35481D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878" y="1048025"/>
            <a:ext cx="5033713" cy="127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33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"/>
          <p:cNvSpPr txBox="1">
            <a:spLocks noGrp="1"/>
          </p:cNvSpPr>
          <p:nvPr>
            <p:ph type="title"/>
          </p:nvPr>
        </p:nvSpPr>
        <p:spPr>
          <a:xfrm>
            <a:off x="423600" y="1609383"/>
            <a:ext cx="8296800" cy="1924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t" dirty="0"/>
              <a:t>Thanks for your attention!</a:t>
            </a:r>
            <a:br>
              <a:rPr lang="it" dirty="0"/>
            </a:br>
            <a:br>
              <a:rPr lang="it" dirty="0"/>
            </a:br>
            <a:r>
              <a:rPr lang="it" dirty="0"/>
              <a:t>Questionts?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t"/>
              <a:t>Backup Slides 💾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4e75154c6_0_27"/>
          <p:cNvSpPr txBox="1">
            <a:spLocks noGrp="1"/>
          </p:cNvSpPr>
          <p:nvPr>
            <p:ph type="title"/>
          </p:nvPr>
        </p:nvSpPr>
        <p:spPr>
          <a:xfrm>
            <a:off x="311700" y="99080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it" dirty="0">
                <a:solidFill>
                  <a:schemeClr val="lt1"/>
                </a:solidFill>
                <a:highlight>
                  <a:schemeClr val="accent3"/>
                </a:highlight>
              </a:rPr>
              <a:t>Some Net-Logo code…</a:t>
            </a:r>
            <a:endParaRPr dirty="0">
              <a:solidFill>
                <a:schemeClr val="lt1"/>
              </a:solidFill>
              <a:highlight>
                <a:schemeClr val="accent3"/>
              </a:highligh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C62C0AE-CE26-4541-8A3A-BA2EFDB99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261" y="678465"/>
            <a:ext cx="6353477" cy="23515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F8CC962-CA3F-44D8-8B30-0303838FC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351" y="3149491"/>
            <a:ext cx="6563296" cy="189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58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4e75154c6_0_27"/>
          <p:cNvSpPr txBox="1">
            <a:spLocks noGrp="1"/>
          </p:cNvSpPr>
          <p:nvPr>
            <p:ph type="title"/>
          </p:nvPr>
        </p:nvSpPr>
        <p:spPr>
          <a:xfrm>
            <a:off x="311700" y="99080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it" dirty="0">
                <a:solidFill>
                  <a:schemeClr val="lt1"/>
                </a:solidFill>
                <a:highlight>
                  <a:schemeClr val="accent3"/>
                </a:highlight>
              </a:rPr>
              <a:t>Some Net-Logo code…</a:t>
            </a:r>
            <a:endParaRPr dirty="0">
              <a:solidFill>
                <a:schemeClr val="lt1"/>
              </a:solidFill>
              <a:highlight>
                <a:schemeClr val="accent3"/>
              </a:highlight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C9F7005-0888-41C9-B16D-8DE754720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661" y="3185737"/>
            <a:ext cx="4336676" cy="18077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31D82AB-FFFC-4EAA-A2E9-AA392A279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407" y="738680"/>
            <a:ext cx="6483185" cy="23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29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title" idx="4294967295"/>
          </p:nvPr>
        </p:nvSpPr>
        <p:spPr>
          <a:xfrm>
            <a:off x="287750" y="318700"/>
            <a:ext cx="55185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it" dirty="0">
                <a:solidFill>
                  <a:schemeClr val="lt1"/>
                </a:solidFill>
                <a:highlight>
                  <a:schemeClr val="accent3"/>
                </a:highlight>
              </a:rPr>
              <a:t>What is this project about?</a:t>
            </a:r>
            <a:endParaRPr dirty="0">
              <a:solidFill>
                <a:schemeClr val="lt1"/>
              </a:solidFill>
              <a:highlight>
                <a:schemeClr val="accent3"/>
              </a:highlight>
            </a:endParaRPr>
          </a:p>
        </p:txBody>
      </p:sp>
      <p:sp>
        <p:nvSpPr>
          <p:cNvPr id="80" name="Google Shape;80;p2"/>
          <p:cNvSpPr txBox="1">
            <a:spLocks noGrp="1"/>
          </p:cNvSpPr>
          <p:nvPr>
            <p:ph type="subTitle" idx="4294967295"/>
          </p:nvPr>
        </p:nvSpPr>
        <p:spPr>
          <a:xfrm>
            <a:off x="339599" y="993725"/>
            <a:ext cx="4534959" cy="317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"/>
              <a:buFont typeface="Arial"/>
              <a:buNone/>
            </a:pPr>
            <a:r>
              <a:rPr lang="en-US" sz="2200" dirty="0"/>
              <a:t>This work aims to implement the </a:t>
            </a:r>
            <a:r>
              <a:rPr lang="en-US" sz="2200" b="1" dirty="0">
                <a:solidFill>
                  <a:schemeClr val="accent3"/>
                </a:solidFill>
              </a:rPr>
              <a:t>Digital Hormone Model</a:t>
            </a:r>
            <a:r>
              <a:rPr lang="en-US" sz="2200" dirty="0"/>
              <a:t> presented in the </a:t>
            </a:r>
            <a:r>
              <a:rPr lang="en-US" sz="2200" dirty="0">
                <a:hlinkClick r:id="rId3"/>
              </a:rPr>
              <a:t>paper</a:t>
            </a:r>
            <a:r>
              <a:rPr lang="en-US" sz="2200" dirty="0"/>
              <a:t> [1] and used to build a swarm of autonomous agents that show </a:t>
            </a:r>
            <a:r>
              <a:rPr lang="en-US" sz="2200" b="1" dirty="0">
                <a:solidFill>
                  <a:schemeClr val="accent3"/>
                </a:solidFill>
              </a:rPr>
              <a:t>capabilities of self-organization and emerging intelligence</a:t>
            </a:r>
            <a:r>
              <a:rPr lang="en-US" sz="2200" dirty="0"/>
              <a:t> when interacting with each other in a common environment.</a:t>
            </a:r>
            <a:endParaRPr sz="22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53B4E22-5FC6-4CBD-921A-C9AD6AE1E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929" y="681202"/>
            <a:ext cx="3762472" cy="378109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4615A2-6736-45B8-AB01-24C8EAE6AE73}"/>
              </a:ext>
            </a:extLst>
          </p:cNvPr>
          <p:cNvSpPr txBox="1"/>
          <p:nvPr/>
        </p:nvSpPr>
        <p:spPr>
          <a:xfrm>
            <a:off x="339599" y="4548723"/>
            <a:ext cx="8351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[1] Shen, Wei-min &amp; Will, Peter &amp; Galstyan, Aram &amp; Chuong, Cheng-Ming. (2004). Hormone-Inspired Self-Organization and Distributed Control of Robotic Swarms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title" idx="4294967295"/>
          </p:nvPr>
        </p:nvSpPr>
        <p:spPr>
          <a:xfrm>
            <a:off x="287750" y="318700"/>
            <a:ext cx="55185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it" dirty="0">
                <a:solidFill>
                  <a:schemeClr val="lt1"/>
                </a:solidFill>
                <a:highlight>
                  <a:schemeClr val="accent3"/>
                </a:highlight>
              </a:rPr>
              <a:t>How it Works?</a:t>
            </a:r>
            <a:endParaRPr dirty="0">
              <a:solidFill>
                <a:schemeClr val="lt1"/>
              </a:solidFill>
              <a:highlight>
                <a:schemeClr val="accent3"/>
              </a:highlight>
            </a:endParaRPr>
          </a:p>
        </p:txBody>
      </p:sp>
      <p:sp>
        <p:nvSpPr>
          <p:cNvPr id="80" name="Google Shape;80;p2"/>
          <p:cNvSpPr txBox="1">
            <a:spLocks noGrp="1"/>
          </p:cNvSpPr>
          <p:nvPr>
            <p:ph type="subTitle" idx="4294967295"/>
          </p:nvPr>
        </p:nvSpPr>
        <p:spPr>
          <a:xfrm>
            <a:off x="287750" y="907300"/>
            <a:ext cx="8515289" cy="4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"/>
              <a:buFont typeface="Arial"/>
              <a:buNone/>
            </a:pPr>
            <a:r>
              <a:rPr lang="en-US" sz="2300" dirty="0"/>
              <a:t>The model </a:t>
            </a:r>
            <a:r>
              <a:rPr lang="en-US" sz="2300" b="1" dirty="0">
                <a:solidFill>
                  <a:schemeClr val="accent3"/>
                </a:solidFill>
              </a:rPr>
              <a:t>mimics the behavior of cells</a:t>
            </a:r>
            <a:r>
              <a:rPr lang="en-US" sz="2300" dirty="0"/>
              <a:t> in various organism via </a:t>
            </a:r>
            <a:r>
              <a:rPr lang="en-US" sz="2300" b="1" dirty="0">
                <a:solidFill>
                  <a:schemeClr val="accent3"/>
                </a:solidFill>
              </a:rPr>
              <a:t>secreting hormones</a:t>
            </a:r>
            <a:r>
              <a:rPr lang="en-US" sz="2300" dirty="0"/>
              <a:t> in the environment and reacting to them.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"/>
              <a:buFont typeface="Arial"/>
              <a:buNone/>
            </a:pPr>
            <a:br>
              <a:rPr lang="en-US" sz="2300" dirty="0"/>
            </a:br>
            <a:r>
              <a:rPr lang="en-US" sz="2300" dirty="0"/>
              <a:t>Each agent in the swarm will do a set of actions in a repetitive loop:</a:t>
            </a:r>
            <a:br>
              <a:rPr lang="en-US" sz="2300" dirty="0"/>
            </a:br>
            <a:endParaRPr lang="en-US" sz="2300" dirty="0"/>
          </a:p>
          <a:p>
            <a:pPr>
              <a:buFont typeface="+mj-lt"/>
              <a:buAutoNum type="arabicPeriod"/>
            </a:pPr>
            <a:r>
              <a:rPr lang="en-US" sz="2300" b="1" dirty="0">
                <a:solidFill>
                  <a:schemeClr val="accent3"/>
                </a:solidFill>
              </a:rPr>
              <a:t>Release hormones</a:t>
            </a:r>
            <a:r>
              <a:rPr lang="en-US" sz="2300" b="1" dirty="0"/>
              <a:t> in the environment</a:t>
            </a:r>
            <a:endParaRPr lang="en-US" sz="2300" dirty="0"/>
          </a:p>
          <a:p>
            <a:pPr>
              <a:buFont typeface="+mj-lt"/>
              <a:buAutoNum type="arabicPeriod"/>
            </a:pPr>
            <a:r>
              <a:rPr lang="en-US" sz="2300" b="1" dirty="0">
                <a:solidFill>
                  <a:schemeClr val="accent3"/>
                </a:solidFill>
              </a:rPr>
              <a:t>Select the action </a:t>
            </a:r>
            <a:r>
              <a:rPr lang="en-US" sz="2300" b="1" dirty="0"/>
              <a:t>to make</a:t>
            </a:r>
            <a:endParaRPr lang="en-US" sz="2300" dirty="0"/>
          </a:p>
          <a:p>
            <a:pPr>
              <a:buFont typeface="+mj-lt"/>
              <a:buAutoNum type="arabicPeriod"/>
            </a:pPr>
            <a:r>
              <a:rPr lang="en-US" sz="2300" b="1" dirty="0"/>
              <a:t>Simulate the hormones </a:t>
            </a:r>
            <a:r>
              <a:rPr lang="en-US" sz="2300" b="1" dirty="0">
                <a:solidFill>
                  <a:schemeClr val="accent3"/>
                </a:solidFill>
              </a:rPr>
              <a:t>reaction and dissipation</a:t>
            </a:r>
            <a:endParaRPr lang="en-US" sz="2300" dirty="0">
              <a:solidFill>
                <a:schemeClr val="accent3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300" b="1" dirty="0">
                <a:solidFill>
                  <a:schemeClr val="accent3"/>
                </a:solidFill>
              </a:rPr>
              <a:t>Repeat</a:t>
            </a:r>
            <a:r>
              <a:rPr lang="en-US" sz="2300" b="1" dirty="0"/>
              <a:t> to step 1</a:t>
            </a:r>
            <a:endParaRPr lang="en-US" sz="2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"/>
              <a:buFont typeface="Arial"/>
              <a:buNone/>
            </a:pP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3194215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title" idx="4294967295"/>
          </p:nvPr>
        </p:nvSpPr>
        <p:spPr>
          <a:xfrm>
            <a:off x="287750" y="318700"/>
            <a:ext cx="55185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it" dirty="0">
                <a:solidFill>
                  <a:schemeClr val="lt1"/>
                </a:solidFill>
                <a:highlight>
                  <a:schemeClr val="accent3"/>
                </a:highlight>
              </a:rPr>
              <a:t>1. Release Hormones</a:t>
            </a:r>
            <a:endParaRPr dirty="0">
              <a:solidFill>
                <a:schemeClr val="lt1"/>
              </a:solidFill>
              <a:highlight>
                <a:schemeClr val="accent3"/>
              </a:highlight>
            </a:endParaRPr>
          </a:p>
        </p:txBody>
      </p:sp>
      <p:sp>
        <p:nvSpPr>
          <p:cNvPr id="80" name="Google Shape;80;p2"/>
          <p:cNvSpPr txBox="1">
            <a:spLocks noGrp="1"/>
          </p:cNvSpPr>
          <p:nvPr>
            <p:ph type="subTitle" idx="4294967295"/>
          </p:nvPr>
        </p:nvSpPr>
        <p:spPr>
          <a:xfrm>
            <a:off x="339599" y="907300"/>
            <a:ext cx="4575301" cy="2045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"/>
              <a:buFont typeface="Arial"/>
              <a:buNone/>
            </a:pPr>
            <a:r>
              <a:rPr lang="en-US" sz="2400" dirty="0"/>
              <a:t>The agents will emit a </a:t>
            </a:r>
            <a:r>
              <a:rPr lang="en-US" sz="2400" b="1" dirty="0">
                <a:solidFill>
                  <a:schemeClr val="accent3"/>
                </a:solidFill>
              </a:rPr>
              <a:t>set of two hormones</a:t>
            </a:r>
            <a:r>
              <a:rPr lang="en-US" sz="2400" dirty="0"/>
              <a:t> in a given radius around itself: an </a:t>
            </a:r>
            <a:r>
              <a:rPr lang="en-US" sz="2400" b="1" dirty="0">
                <a:solidFill>
                  <a:srgbClr val="F16B75"/>
                </a:solidFill>
              </a:rPr>
              <a:t>activator A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5EF060"/>
                </a:solidFill>
              </a:rPr>
              <a:t>inhibitor I</a:t>
            </a:r>
            <a:r>
              <a:rPr lang="en-US" sz="2400" dirty="0"/>
              <a:t>, following the distribution formulas: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"/>
              <a:buFont typeface="Arial"/>
              <a:buNone/>
            </a:pPr>
            <a:endParaRPr lang="en-US" sz="2400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4669033-4E7F-43FA-8BBF-F1BF2BDEF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50" y="2908079"/>
            <a:ext cx="3501409" cy="132812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FFD5B1A-21DC-42C1-86ED-3C28974F6389}"/>
              </a:ext>
            </a:extLst>
          </p:cNvPr>
          <p:cNvSpPr txBox="1"/>
          <p:nvPr/>
        </p:nvSpPr>
        <p:spPr>
          <a:xfrm>
            <a:off x="386603" y="4236200"/>
            <a:ext cx="8370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consider the sum of the two hormones</a:t>
            </a:r>
            <a:r>
              <a:rPr lang="en-US" sz="18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each location and therefore we obtain a sort of “Laplacian" curve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663A5EC-C22F-4C82-9AA0-2310BADCA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993" y="318700"/>
            <a:ext cx="2987040" cy="375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61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title" idx="4294967295"/>
          </p:nvPr>
        </p:nvSpPr>
        <p:spPr>
          <a:xfrm>
            <a:off x="287750" y="318700"/>
            <a:ext cx="55185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it" dirty="0">
                <a:solidFill>
                  <a:schemeClr val="lt1"/>
                </a:solidFill>
                <a:highlight>
                  <a:schemeClr val="accent3"/>
                </a:highlight>
              </a:rPr>
              <a:t>2. Select Action to make</a:t>
            </a:r>
            <a:endParaRPr dirty="0">
              <a:solidFill>
                <a:schemeClr val="lt1"/>
              </a:solidFill>
              <a:highlight>
                <a:schemeClr val="accent3"/>
              </a:highlight>
            </a:endParaRPr>
          </a:p>
        </p:txBody>
      </p:sp>
      <p:sp>
        <p:nvSpPr>
          <p:cNvPr id="80" name="Google Shape;80;p2"/>
          <p:cNvSpPr txBox="1">
            <a:spLocks noGrp="1"/>
          </p:cNvSpPr>
          <p:nvPr>
            <p:ph type="subTitle" idx="4294967295"/>
          </p:nvPr>
        </p:nvSpPr>
        <p:spPr>
          <a:xfrm>
            <a:off x="287750" y="1013900"/>
            <a:ext cx="5155431" cy="3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SzPts val="440"/>
              <a:buNone/>
            </a:pPr>
            <a:r>
              <a:rPr lang="en-US" sz="2200" dirty="0"/>
              <a:t>Each agent will measure the cumulative hormones concentration inside the </a:t>
            </a:r>
            <a:r>
              <a:rPr lang="en-US" sz="2200" b="1" dirty="0">
                <a:solidFill>
                  <a:schemeClr val="accent3"/>
                </a:solidFill>
              </a:rPr>
              <a:t>9 neighbor grids</a:t>
            </a:r>
            <a:r>
              <a:rPr lang="en-US" sz="2200" dirty="0"/>
              <a:t> and will </a:t>
            </a:r>
            <a:r>
              <a:rPr lang="en-US" sz="2200" b="1" dirty="0">
                <a:solidFill>
                  <a:schemeClr val="accent3"/>
                </a:solidFill>
              </a:rPr>
              <a:t>select one </a:t>
            </a:r>
            <a:r>
              <a:rPr lang="en-US" sz="2200" dirty="0"/>
              <a:t>of the nine grids to move to.</a:t>
            </a:r>
            <a:br>
              <a:rPr lang="en-US" sz="2200" dirty="0"/>
            </a:br>
            <a:endParaRPr lang="en-US" sz="2200" dirty="0"/>
          </a:p>
          <a:p>
            <a:pPr marL="0" indent="0">
              <a:lnSpc>
                <a:spcPct val="100000"/>
              </a:lnSpc>
              <a:buSzPts val="440"/>
              <a:buNone/>
            </a:pPr>
            <a:r>
              <a:rPr lang="en-US" sz="2200" b="1" dirty="0">
                <a:solidFill>
                  <a:schemeClr val="accent3"/>
                </a:solidFill>
              </a:rPr>
              <a:t>The probability of moving </a:t>
            </a:r>
            <a:r>
              <a:rPr lang="en-US" sz="2200" dirty="0"/>
              <a:t>to a given grid is </a:t>
            </a:r>
            <a:r>
              <a:rPr lang="en-US" sz="2200" b="1" i="1" dirty="0"/>
              <a:t>proportional</a:t>
            </a:r>
            <a:r>
              <a:rPr lang="en-US" sz="2200" dirty="0"/>
              <a:t> to the concentration of </a:t>
            </a:r>
            <a:r>
              <a:rPr lang="en-US" sz="2200" b="1" dirty="0">
                <a:solidFill>
                  <a:srgbClr val="F16B75"/>
                </a:solidFill>
              </a:rPr>
              <a:t>Activator hormones A </a:t>
            </a:r>
            <a:r>
              <a:rPr lang="en-US" sz="2200" dirty="0"/>
              <a:t>and </a:t>
            </a:r>
            <a:r>
              <a:rPr lang="en-US" sz="2200" b="1" i="1" dirty="0"/>
              <a:t>inversely proportional</a:t>
            </a:r>
            <a:r>
              <a:rPr lang="en-US" sz="2200" dirty="0"/>
              <a:t> to that of the </a:t>
            </a:r>
            <a:r>
              <a:rPr lang="en-US" sz="2200" b="1" dirty="0">
                <a:solidFill>
                  <a:srgbClr val="5EF060"/>
                </a:solidFill>
              </a:rPr>
              <a:t>Inhibitor hormone I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"/>
              <a:buFont typeface="Arial"/>
              <a:buNone/>
            </a:pPr>
            <a:endParaRPr lang="en-US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466D791-1678-4222-BEB7-DD4CD5629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181" y="1062911"/>
            <a:ext cx="3640308" cy="322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6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title" idx="4294967295"/>
          </p:nvPr>
        </p:nvSpPr>
        <p:spPr>
          <a:xfrm>
            <a:off x="287749" y="318700"/>
            <a:ext cx="8015809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it" dirty="0">
                <a:solidFill>
                  <a:schemeClr val="lt1"/>
                </a:solidFill>
                <a:highlight>
                  <a:schemeClr val="accent3"/>
                </a:highlight>
              </a:rPr>
              <a:t>3. Simulate Hormones Reaction and Dissipation</a:t>
            </a:r>
            <a:endParaRPr dirty="0">
              <a:solidFill>
                <a:schemeClr val="lt1"/>
              </a:solidFill>
              <a:highlight>
                <a:schemeClr val="accent3"/>
              </a:highlight>
            </a:endParaRPr>
          </a:p>
        </p:txBody>
      </p:sp>
      <p:sp>
        <p:nvSpPr>
          <p:cNvPr id="80" name="Google Shape;80;p2"/>
          <p:cNvSpPr txBox="1">
            <a:spLocks noGrp="1"/>
          </p:cNvSpPr>
          <p:nvPr>
            <p:ph type="subTitle" idx="4294967295"/>
          </p:nvPr>
        </p:nvSpPr>
        <p:spPr>
          <a:xfrm>
            <a:off x="339599" y="993725"/>
            <a:ext cx="4575301" cy="3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"/>
              <a:buFont typeface="Arial"/>
              <a:buNone/>
            </a:pPr>
            <a:r>
              <a:rPr lang="en-US" sz="2200" dirty="0"/>
              <a:t>In each patch of the environment, all hormones produced by the agents nearby are summed, and after that </a:t>
            </a:r>
            <a:r>
              <a:rPr lang="en-US" sz="2200" b="1" dirty="0">
                <a:solidFill>
                  <a:schemeClr val="accent3"/>
                </a:solidFill>
              </a:rPr>
              <a:t>a dissipation step take place to ensure the hormone value decreases with time.</a:t>
            </a:r>
            <a:endParaRPr lang="en-US" sz="2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"/>
              <a:buFont typeface="Arial"/>
              <a:buNone/>
            </a:pPr>
            <a:endParaRPr lang="en-US" sz="2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"/>
              <a:buFont typeface="Arial"/>
              <a:buNone/>
            </a:pPr>
            <a:r>
              <a:rPr lang="en-US" sz="2200" dirty="0"/>
              <a:t>The </a:t>
            </a:r>
            <a:r>
              <a:rPr lang="en-US" sz="2200" b="1" dirty="0">
                <a:solidFill>
                  <a:schemeClr val="accent3"/>
                </a:solidFill>
              </a:rPr>
              <a:t>dissipation rate is controllable via a parameter.</a:t>
            </a:r>
          </a:p>
        </p:txBody>
      </p:sp>
      <p:pic>
        <p:nvPicPr>
          <p:cNvPr id="4" name="Immagine 3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56B11344-ECA6-45E3-86F9-014F2D527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239" y="1175261"/>
            <a:ext cx="3438975" cy="34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25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"/>
          <p:cNvSpPr txBox="1">
            <a:spLocks noGrp="1"/>
          </p:cNvSpPr>
          <p:nvPr>
            <p:ph type="title"/>
          </p:nvPr>
        </p:nvSpPr>
        <p:spPr>
          <a:xfrm>
            <a:off x="423600" y="1609383"/>
            <a:ext cx="8296800" cy="1924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it" dirty="0"/>
              <a:t>Results</a:t>
            </a:r>
            <a:r>
              <a:rPr lang="it-IT" dirty="0"/>
              <a:t>🔎</a:t>
            </a:r>
            <a:br>
              <a:rPr lang="it-IT" dirty="0"/>
            </a:br>
            <a:br>
              <a:rPr lang="it-IT" dirty="0"/>
            </a:br>
            <a:r>
              <a:rPr lang="it-IT" sz="2400" dirty="0"/>
              <a:t>Detailed Description + Video Demos -&gt; </a:t>
            </a:r>
            <a:r>
              <a:rPr lang="it-IT" sz="2400" dirty="0" err="1">
                <a:solidFill>
                  <a:schemeClr val="accent1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</a:t>
            </a:r>
            <a:r>
              <a:rPr lang="it-IT" sz="24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-Hub link </a:t>
            </a:r>
            <a:endParaRPr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882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4da8c4e57_1_10"/>
          <p:cNvSpPr txBox="1">
            <a:spLocks noGrp="1"/>
          </p:cNvSpPr>
          <p:nvPr>
            <p:ph type="title"/>
          </p:nvPr>
        </p:nvSpPr>
        <p:spPr>
          <a:xfrm>
            <a:off x="311700" y="119250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it" dirty="0">
                <a:solidFill>
                  <a:schemeClr val="lt1"/>
                </a:solidFill>
                <a:highlight>
                  <a:schemeClr val="accent3"/>
                </a:highlight>
              </a:rPr>
              <a:t>Results (1)</a:t>
            </a:r>
            <a:endParaRPr dirty="0">
              <a:solidFill>
                <a:schemeClr val="lt1"/>
              </a:solidFill>
              <a:highlight>
                <a:schemeClr val="accent3"/>
              </a:highlight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A2F14A3-CB96-4D8E-9CA4-04BB6306C49D}"/>
              </a:ext>
            </a:extLst>
          </p:cNvPr>
          <p:cNvSpPr txBox="1"/>
          <p:nvPr/>
        </p:nvSpPr>
        <p:spPr>
          <a:xfrm>
            <a:off x="311700" y="758850"/>
            <a:ext cx="407876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agents will show a self-organization propension 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aggregate/distribute in similar patterns.</a:t>
            </a:r>
            <a:b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activator hormone will tend to aggregate agents in groups.</a:t>
            </a:r>
            <a:br>
              <a:rPr lang="en-US" sz="18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inhibitor hormone will downregulate the aggregation between groups of agents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"repelling" them.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C878882-93E6-4894-B5B3-F3F0AC20E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045" y="758850"/>
            <a:ext cx="3509043" cy="100129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47FBFA9-17A7-440E-8D02-1647739C9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044" y="2030300"/>
            <a:ext cx="3509044" cy="11319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74E0BE9-6579-4F0C-8AAE-C4BA759BE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044" y="3432406"/>
            <a:ext cx="3509044" cy="10997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4da8c4e57_1_10"/>
          <p:cNvSpPr txBox="1">
            <a:spLocks noGrp="1"/>
          </p:cNvSpPr>
          <p:nvPr>
            <p:ph type="title"/>
          </p:nvPr>
        </p:nvSpPr>
        <p:spPr>
          <a:xfrm>
            <a:off x="311700" y="119250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it" dirty="0">
                <a:solidFill>
                  <a:schemeClr val="lt1"/>
                </a:solidFill>
                <a:highlight>
                  <a:schemeClr val="accent3"/>
                </a:highlight>
              </a:rPr>
              <a:t>Results (2)</a:t>
            </a:r>
            <a:endParaRPr dirty="0">
              <a:solidFill>
                <a:schemeClr val="lt1"/>
              </a:solidFill>
              <a:highlight>
                <a:schemeClr val="accent3"/>
              </a:highlight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A2F14A3-CB96-4D8E-9CA4-04BB6306C49D}"/>
              </a:ext>
            </a:extLst>
          </p:cNvPr>
          <p:cNvSpPr txBox="1"/>
          <p:nvPr/>
        </p:nvSpPr>
        <p:spPr>
          <a:xfrm>
            <a:off x="311699" y="758850"/>
            <a:ext cx="496627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rate of dissipation will affect greatly the simulation</a:t>
            </a:r>
            <a:r>
              <a:rPr lang="en-US" sz="18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making aggregation less or more common.</a:t>
            </a:r>
          </a:p>
          <a:p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stochastic behavior 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will give the swarm of autonomous agents an </a:t>
            </a:r>
            <a:r>
              <a:rPr lang="en-US" sz="18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"edge of chaos" characteristics 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that </a:t>
            </a:r>
            <a:r>
              <a:rPr lang="en-US" sz="18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improves the system adaptability 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stimuli (e.g. explosions/damage).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1922A58-774B-40F9-A594-23D181712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296848" y="521114"/>
            <a:ext cx="1219160" cy="185174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F1A4DC2-44AD-4F96-B78E-2077E7756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246" y="3425187"/>
            <a:ext cx="1326729" cy="142878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87D6682-D7DE-4540-A8CE-A042F80BD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752" y="3425187"/>
            <a:ext cx="1078244" cy="142878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9CE629A-9A12-4E80-BA11-8A316D8BA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3883" y="3422729"/>
            <a:ext cx="1172972" cy="141063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6DA8BCA-E835-4017-A48D-972BFA9C8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5062" y="827294"/>
            <a:ext cx="1428159" cy="121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84703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652</Words>
  <Application>Microsoft Office PowerPoint</Application>
  <PresentationFormat>Presentazione su schermo (16:9)</PresentationFormat>
  <Paragraphs>63</Paragraphs>
  <Slides>19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3" baseType="lpstr">
      <vt:lpstr>Raleway</vt:lpstr>
      <vt:lpstr>Lato</vt:lpstr>
      <vt:lpstr>Arial</vt:lpstr>
      <vt:lpstr>Swiss</vt:lpstr>
      <vt:lpstr>Digital Hormone Model for Robotic Swarms 🤖</vt:lpstr>
      <vt:lpstr>What is this project about?</vt:lpstr>
      <vt:lpstr>How it Works?</vt:lpstr>
      <vt:lpstr>1. Release Hormones</vt:lpstr>
      <vt:lpstr>2. Select Action to make</vt:lpstr>
      <vt:lpstr>3. Simulate Hormones Reaction and Dissipation</vt:lpstr>
      <vt:lpstr>Results🔎  Detailed Description + Video Demos -&gt; Git-Hub link </vt:lpstr>
      <vt:lpstr>Results (1)</vt:lpstr>
      <vt:lpstr>Results (2)</vt:lpstr>
      <vt:lpstr>Example</vt:lpstr>
      <vt:lpstr>Simulation Parameters</vt:lpstr>
      <vt:lpstr>Changing the simulation parameters</vt:lpstr>
      <vt:lpstr>Demostrating Self Organization and Adaptivity…  with explosions!💣</vt:lpstr>
      <vt:lpstr>Other Possible Uses🔧</vt:lpstr>
      <vt:lpstr>More possible uses</vt:lpstr>
      <vt:lpstr>Thanks for your attention!  Questionts?</vt:lpstr>
      <vt:lpstr>Backup Slides 💾</vt:lpstr>
      <vt:lpstr>Some Net-Logo code…</vt:lpstr>
      <vt:lpstr>Some Net-Logo code…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Hormone Model for Robotic Swarms 🤖</dc:title>
  <cp:lastModifiedBy>ETTORE CANDELORO</cp:lastModifiedBy>
  <cp:revision>15</cp:revision>
  <dcterms:modified xsi:type="dcterms:W3CDTF">2022-02-14T10:09:52Z</dcterms:modified>
</cp:coreProperties>
</file>